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9FA1996-C0FD-4AD1-8AC6-812FC6CF4AFE}">
  <a:tblStyle styleId="{D9FA1996-C0FD-4AD1-8AC6-812FC6CF4A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4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6.xml"/><Relationship Id="rId44" Type="http://schemas.openxmlformats.org/officeDocument/2006/relationships/font" Target="fonts/MavenPro-bold.fntdata"/><Relationship Id="rId21" Type="http://schemas.openxmlformats.org/officeDocument/2006/relationships/slide" Target="slides/slide15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33b715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33b715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 the tools, We used Python language and Pycharm environment for data anlysis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b7676996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b7676996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Moving on to database, we used Amazon Aurora to host our database and MySQL Workbench to work with the database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b767698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b767698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Even Though SQL databases wouldn’t be the best fit for sensor data because it has scalability issue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but in this project we worked on  finite size of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 our data is well structure,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 Amazon Aurora MySQL is a good choice for 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b5b29f64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b5b29f64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b5b29f64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b5b29f6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b5b29f64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b5b29f6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Amazon Aurora has different types of database instances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When we first created the database we planed to use db.r5.large.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a motion file has ruftly about 1 GB, we has 4 motion files, so it’s ruftly about 4 GB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Label file’s size is about 135MB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 our data size will be ruftly 4,500MB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db.r5.large has up to 440 MB/sec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b7676985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b767698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b7676985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b767698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b767699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b767699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ab6713c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ab6713c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b82fa485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b82fa485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b82fa485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b82fa485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76769964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b7676996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933b715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933b715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b7676996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b7676996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b82fa4851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b82fa485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b7676996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b7676996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b7676996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b7676996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b82fa4851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b82fa485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b82fa485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b82fa485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82fa4851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82fa485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b82fa485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b82fa485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b76769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b76769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b82fa485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b82fa485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82fa4851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b82fa4851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b82fa485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b82fa485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82fa485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b82fa485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b82fa4851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b82fa4851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b7676996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b7676996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b7676996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b7676996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b82fa485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b82fa485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http://www.suncoreedb.com/amazonaurora.ht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://www.suncoreedb.com/amazonaurora.ht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irius79/HAR-Time-Series-Analysi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7137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Big Data</a:t>
            </a:r>
            <a:br>
              <a:rPr lang="zh-TW"/>
            </a:br>
            <a:r>
              <a:rPr lang="zh-TW"/>
              <a:t>Final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“Classify activities by Sensors”</a:t>
            </a:r>
            <a:br>
              <a:rPr lang="zh-TW"/>
            </a:b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Yu Chieh Wang 11641327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Thunradee Tangsupakij 11616232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Xinyi Wang 11653817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Tools</a:t>
            </a:r>
            <a:endParaRPr sz="4800"/>
          </a:p>
        </p:txBody>
      </p:sp>
      <p:pic>
        <p:nvPicPr>
          <p:cNvPr id="342" name="Google Shape;3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00" y="1084900"/>
            <a:ext cx="247650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175" y="1465900"/>
            <a:ext cx="47434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Database</a:t>
            </a:r>
            <a:endParaRPr sz="4800"/>
          </a:p>
        </p:txBody>
      </p:sp>
      <p:pic>
        <p:nvPicPr>
          <p:cNvPr id="349" name="Google Shape;3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9250"/>
            <a:ext cx="533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200" y="1557338"/>
            <a:ext cx="20288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3617850" y="4414450"/>
            <a:ext cx="5540700" cy="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FFFF"/>
                </a:solidFill>
                <a:uFill>
                  <a:noFill/>
                </a:uFill>
                <a:hlinkClick r:id="rId5"/>
              </a:rPr>
              <a:t>http://www.suncoreedb.com/amazonaurora.htm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000"/>
              <a:t>https://twitter.com/mysqlworkbenchl</a:t>
            </a:r>
            <a:endParaRPr sz="1000"/>
          </a:p>
        </p:txBody>
      </p:sp>
      <p:sp>
        <p:nvSpPr>
          <p:cNvPr id="352" name="Google Shape;352;p23"/>
          <p:cNvSpPr txBox="1"/>
          <p:nvPr>
            <p:ph idx="1" type="body"/>
          </p:nvPr>
        </p:nvSpPr>
        <p:spPr>
          <a:xfrm>
            <a:off x="4746413" y="3793325"/>
            <a:ext cx="3698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/>
              <a:t>MySQL Workbench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SQL</a:t>
            </a:r>
            <a:endParaRPr sz="4800"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900138" y="1200150"/>
            <a:ext cx="7544700" cy="3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Finite data size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Well structured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Fimilar to SQL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Amazon Aurora MySQL</a:t>
            </a:r>
            <a:endParaRPr sz="4800"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1388550" y="9851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 relational database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Performs up to 5x MySQL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MySQL compatible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High availability and replication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65" name="Google Shape;3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350" y="2740025"/>
            <a:ext cx="4408676" cy="15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3617850" y="4727975"/>
            <a:ext cx="5540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>
                <a:solidFill>
                  <a:srgbClr val="FFFFFF"/>
                </a:solidFill>
                <a:uFill>
                  <a:noFill/>
                </a:uFill>
                <a:hlinkClick r:id="rId4"/>
              </a:rPr>
              <a:t>http://www.suncoreedb.com/amazonaurora.htm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88" y="1128875"/>
            <a:ext cx="6018228" cy="3761402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6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Amazon Aurora MySQL</a:t>
            </a:r>
            <a:endParaRPr sz="4800"/>
          </a:p>
        </p:txBody>
      </p:sp>
      <p:sp>
        <p:nvSpPr>
          <p:cNvPr id="373" name="Google Shape;373;p26"/>
          <p:cNvSpPr/>
          <p:nvPr/>
        </p:nvSpPr>
        <p:spPr>
          <a:xfrm>
            <a:off x="6340500" y="2548050"/>
            <a:ext cx="497700" cy="16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63" y="1124825"/>
            <a:ext cx="5977877" cy="2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7"/>
          <p:cNvSpPr/>
          <p:nvPr/>
        </p:nvSpPr>
        <p:spPr>
          <a:xfrm>
            <a:off x="821025" y="3423875"/>
            <a:ext cx="5977800" cy="26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DB.r5.large Instance</a:t>
            </a:r>
            <a:endParaRPr sz="4800"/>
          </a:p>
        </p:txBody>
      </p:sp>
      <p:sp>
        <p:nvSpPr>
          <p:cNvPr id="381" name="Google Shape;381;p27"/>
          <p:cNvSpPr txBox="1"/>
          <p:nvPr>
            <p:ph idx="1" type="body"/>
          </p:nvPr>
        </p:nvSpPr>
        <p:spPr>
          <a:xfrm>
            <a:off x="490475" y="3693575"/>
            <a:ext cx="4469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Motion files = 1.09GB * 4 = 4.36GB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/>
              <a:t>Label file = 134.8MB</a:t>
            </a:r>
            <a:endParaRPr sz="1800"/>
          </a:p>
        </p:txBody>
      </p:sp>
      <p:sp>
        <p:nvSpPr>
          <p:cNvPr id="382" name="Google Shape;382;p27"/>
          <p:cNvSpPr txBox="1"/>
          <p:nvPr>
            <p:ph idx="1" type="body"/>
          </p:nvPr>
        </p:nvSpPr>
        <p:spPr>
          <a:xfrm>
            <a:off x="4459675" y="4000800"/>
            <a:ext cx="3418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+= 4,494.8MB</a:t>
            </a:r>
            <a:endParaRPr sz="1800"/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7020525" y="1648800"/>
            <a:ext cx="1909200" cy="1034400"/>
          </a:xfrm>
          <a:prstGeom prst="rect">
            <a:avLst/>
          </a:prstGeom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3,500/8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800"/>
              <a:t>=437.5 MB/sec</a:t>
            </a:r>
            <a:endParaRPr sz="1800"/>
          </a:p>
        </p:txBody>
      </p:sp>
      <p:cxnSp>
        <p:nvCxnSpPr>
          <p:cNvPr id="384" name="Google Shape;384;p27"/>
          <p:cNvCxnSpPr/>
          <p:nvPr/>
        </p:nvCxnSpPr>
        <p:spPr>
          <a:xfrm flipH="1" rot="10800000">
            <a:off x="5123100" y="2571650"/>
            <a:ext cx="2377800" cy="863100"/>
          </a:xfrm>
          <a:prstGeom prst="straightConnector1">
            <a:avLst/>
          </a:prstGeom>
          <a:noFill/>
          <a:ln cap="flat" cmpd="sng" w="28575">
            <a:solidFill>
              <a:srgbClr val="7F6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27"/>
          <p:cNvSpPr/>
          <p:nvPr/>
        </p:nvSpPr>
        <p:spPr>
          <a:xfrm>
            <a:off x="4572000" y="3423875"/>
            <a:ext cx="877800" cy="26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"/>
          <p:cNvSpPr txBox="1"/>
          <p:nvPr>
            <p:ph idx="1" type="body"/>
          </p:nvPr>
        </p:nvSpPr>
        <p:spPr>
          <a:xfrm>
            <a:off x="3541650" y="4763350"/>
            <a:ext cx="55407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000"/>
              <a:t>https://docs.aws.amazon.com/AmazonRDS/latest/UserGuide/Concepts.DBInstanceClass.html</a:t>
            </a:r>
            <a:endParaRPr sz="1000"/>
          </a:p>
        </p:txBody>
      </p:sp>
      <p:sp>
        <p:nvSpPr>
          <p:cNvPr id="387" name="Google Shape;387;p27"/>
          <p:cNvSpPr/>
          <p:nvPr/>
        </p:nvSpPr>
        <p:spPr>
          <a:xfrm>
            <a:off x="479650" y="3720200"/>
            <a:ext cx="5613000" cy="9315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7"/>
          <p:cNvSpPr txBox="1"/>
          <p:nvPr>
            <p:ph idx="1" type="body"/>
          </p:nvPr>
        </p:nvSpPr>
        <p:spPr>
          <a:xfrm>
            <a:off x="7152525" y="3920450"/>
            <a:ext cx="1256700" cy="531000"/>
          </a:xfrm>
          <a:prstGeom prst="rect">
            <a:avLst/>
          </a:prstGeom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/>
              <a:t>~11 Sec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title"/>
          </p:nvPr>
        </p:nvSpPr>
        <p:spPr>
          <a:xfrm>
            <a:off x="1054800" y="188975"/>
            <a:ext cx="72201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However</a:t>
            </a:r>
            <a:endParaRPr sz="4800"/>
          </a:p>
        </p:txBody>
      </p:sp>
      <p:sp>
        <p:nvSpPr>
          <p:cNvPr id="394" name="Google Shape;394;p28"/>
          <p:cNvSpPr txBox="1"/>
          <p:nvPr>
            <p:ph idx="1" type="body"/>
          </p:nvPr>
        </p:nvSpPr>
        <p:spPr>
          <a:xfrm>
            <a:off x="402950" y="985175"/>
            <a:ext cx="84147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Running out of AWS credits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Didn’t know why ..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Change the DB instance to a smallest one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/>
          <p:nvPr/>
        </p:nvSpPr>
        <p:spPr>
          <a:xfrm>
            <a:off x="726750" y="2975575"/>
            <a:ext cx="7690500" cy="6564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726750" y="1927225"/>
            <a:ext cx="7690500" cy="656400"/>
          </a:xfrm>
          <a:prstGeom prst="rect">
            <a:avLst/>
          </a:prstGeom>
          <a:solidFill>
            <a:srgbClr val="980000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3">
            <a:alphaModFix/>
          </a:blip>
          <a:srcRect b="81502" l="0" r="0" t="0"/>
          <a:stretch/>
        </p:blipFill>
        <p:spPr>
          <a:xfrm>
            <a:off x="972000" y="782800"/>
            <a:ext cx="7200002" cy="56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4">
            <a:alphaModFix/>
          </a:blip>
          <a:srcRect b="12280" l="0" r="0" t="80799"/>
          <a:stretch/>
        </p:blipFill>
        <p:spPr>
          <a:xfrm>
            <a:off x="972000" y="3127975"/>
            <a:ext cx="7199999" cy="32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3">
            <a:alphaModFix/>
          </a:blip>
          <a:srcRect b="0" l="0" r="0" t="89494"/>
          <a:stretch/>
        </p:blipFill>
        <p:spPr>
          <a:xfrm>
            <a:off x="972000" y="2038450"/>
            <a:ext cx="7200002" cy="32095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 txBox="1"/>
          <p:nvPr/>
        </p:nvSpPr>
        <p:spPr>
          <a:xfrm>
            <a:off x="726750" y="1475125"/>
            <a:ext cx="1560000" cy="452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Expectation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726750" y="2517638"/>
            <a:ext cx="1560000" cy="452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Reality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6" name="Google Shape;406;p29"/>
          <p:cNvPicPr preferRelativeResize="0"/>
          <p:nvPr/>
        </p:nvPicPr>
        <p:blipFill rotWithShape="1">
          <a:blip r:embed="rId5">
            <a:alphaModFix/>
          </a:blip>
          <a:srcRect b="10717" l="0" r="61355" t="58739"/>
          <a:stretch/>
        </p:blipFill>
        <p:spPr>
          <a:xfrm>
            <a:off x="6837150" y="3601325"/>
            <a:ext cx="1785200" cy="14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Problems</a:t>
            </a:r>
            <a:endParaRPr sz="4800"/>
          </a:p>
        </p:txBody>
      </p:sp>
      <p:sp>
        <p:nvSpPr>
          <p:cNvPr id="412" name="Google Shape;412;p30"/>
          <p:cNvSpPr txBox="1"/>
          <p:nvPr>
            <p:ph idx="1" type="body"/>
          </p:nvPr>
        </p:nvSpPr>
        <p:spPr>
          <a:xfrm>
            <a:off x="402950" y="985175"/>
            <a:ext cx="84147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Small DB instance works super duper slow; 4-5 hrs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600" y="1602125"/>
            <a:ext cx="4858950" cy="31258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/>
          <p:nvPr/>
        </p:nvSpPr>
        <p:spPr>
          <a:xfrm>
            <a:off x="2140100" y="4124275"/>
            <a:ext cx="4859100" cy="21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Solution</a:t>
            </a:r>
            <a:endParaRPr sz="4800"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1782900"/>
            <a:ext cx="8839200" cy="34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1"/>
          <p:cNvSpPr txBox="1"/>
          <p:nvPr>
            <p:ph idx="1" type="body"/>
          </p:nvPr>
        </p:nvSpPr>
        <p:spPr>
          <a:xfrm>
            <a:off x="1388625" y="8327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Download data from database by SQL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Make all data as a CSV file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Catalog</a:t>
            </a:r>
            <a:endParaRPr sz="4800"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88625" y="9089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Project Topic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Dataset Analysis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Research &amp; Techniques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Prediction  model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Result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Problems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Q &amp; 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Reference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Data Description</a:t>
            </a:r>
            <a:endParaRPr sz="4800"/>
          </a:p>
        </p:txBody>
      </p:sp>
      <p:sp>
        <p:nvSpPr>
          <p:cNvPr id="427" name="Google Shape;427;p32"/>
          <p:cNvSpPr txBox="1"/>
          <p:nvPr>
            <p:ph idx="1" type="body"/>
          </p:nvPr>
        </p:nvSpPr>
        <p:spPr>
          <a:xfrm>
            <a:off x="1388625" y="985175"/>
            <a:ext cx="63669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CSV file</a:t>
            </a:r>
            <a:br>
              <a:rPr lang="zh-TW" sz="3000"/>
            </a:br>
            <a:r>
              <a:rPr lang="zh-TW" sz="3000"/>
              <a:t>1 + 9 x 4 = 37 features.</a:t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0000"/>
            <a:ext cx="8839199" cy="109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 rotWithShape="1">
          <a:blip r:embed="rId4">
            <a:alphaModFix/>
          </a:blip>
          <a:srcRect b="0" l="-1040" r="0" t="0"/>
          <a:stretch/>
        </p:blipFill>
        <p:spPr>
          <a:xfrm>
            <a:off x="745750" y="3513325"/>
            <a:ext cx="8245849" cy="10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Data Processing</a:t>
            </a:r>
            <a:endParaRPr sz="4800"/>
          </a:p>
        </p:txBody>
      </p:sp>
      <p:sp>
        <p:nvSpPr>
          <p:cNvPr id="435" name="Google Shape;435;p33"/>
          <p:cNvSpPr txBox="1"/>
          <p:nvPr>
            <p:ph idx="1" type="body"/>
          </p:nvPr>
        </p:nvSpPr>
        <p:spPr>
          <a:xfrm>
            <a:off x="1769625" y="985175"/>
            <a:ext cx="63669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CSV file</a:t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zh-TW" sz="3000"/>
            </a:b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36" name="Google Shape;436;p33"/>
          <p:cNvSpPr/>
          <p:nvPr/>
        </p:nvSpPr>
        <p:spPr>
          <a:xfrm>
            <a:off x="4013325" y="11186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"/>
          <p:cNvSpPr/>
          <p:nvPr/>
        </p:nvSpPr>
        <p:spPr>
          <a:xfrm>
            <a:off x="38298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"/>
          <p:cNvSpPr/>
          <p:nvPr/>
        </p:nvSpPr>
        <p:spPr>
          <a:xfrm>
            <a:off x="47174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3"/>
          <p:cNvSpPr/>
          <p:nvPr/>
        </p:nvSpPr>
        <p:spPr>
          <a:xfrm>
            <a:off x="57007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3"/>
          <p:cNvSpPr/>
          <p:nvPr/>
        </p:nvSpPr>
        <p:spPr>
          <a:xfrm>
            <a:off x="66773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"/>
          <p:cNvSpPr/>
          <p:nvPr/>
        </p:nvSpPr>
        <p:spPr>
          <a:xfrm>
            <a:off x="76539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29861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/>
          <p:nvPr/>
        </p:nvSpPr>
        <p:spPr>
          <a:xfrm>
            <a:off x="21113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3"/>
          <p:cNvSpPr/>
          <p:nvPr/>
        </p:nvSpPr>
        <p:spPr>
          <a:xfrm>
            <a:off x="1202725" y="2041750"/>
            <a:ext cx="616200" cy="542100"/>
          </a:xfrm>
          <a:prstGeom prst="snip1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3"/>
          <p:cNvSpPr txBox="1"/>
          <p:nvPr/>
        </p:nvSpPr>
        <p:spPr>
          <a:xfrm>
            <a:off x="1202725" y="2509125"/>
            <a:ext cx="736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Still           Walking          Run           Bike           Bus                Car              Train          Subway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>
            <a:off x="4098575" y="1605075"/>
            <a:ext cx="61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data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1865925" y="3874925"/>
            <a:ext cx="1107000" cy="7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3"/>
          <p:cNvSpPr/>
          <p:nvPr/>
        </p:nvSpPr>
        <p:spPr>
          <a:xfrm>
            <a:off x="5789450" y="3874925"/>
            <a:ext cx="1107000" cy="7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1990600" y="4552875"/>
            <a:ext cx="4905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training                                                                         testing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0" name="Google Shape;450;p33"/>
          <p:cNvCxnSpPr>
            <a:endCxn id="447" idx="0"/>
          </p:cNvCxnSpPr>
          <p:nvPr/>
        </p:nvCxnSpPr>
        <p:spPr>
          <a:xfrm>
            <a:off x="1533825" y="2583725"/>
            <a:ext cx="885600" cy="1291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33"/>
          <p:cNvCxnSpPr>
            <a:endCxn id="447" idx="0"/>
          </p:cNvCxnSpPr>
          <p:nvPr/>
        </p:nvCxnSpPr>
        <p:spPr>
          <a:xfrm>
            <a:off x="2410425" y="2583125"/>
            <a:ext cx="9000" cy="1291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33"/>
          <p:cNvCxnSpPr>
            <a:endCxn id="447" idx="0"/>
          </p:cNvCxnSpPr>
          <p:nvPr/>
        </p:nvCxnSpPr>
        <p:spPr>
          <a:xfrm flipH="1">
            <a:off x="2419425" y="2571725"/>
            <a:ext cx="879000" cy="130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33"/>
          <p:cNvCxnSpPr>
            <a:endCxn id="447" idx="0"/>
          </p:cNvCxnSpPr>
          <p:nvPr/>
        </p:nvCxnSpPr>
        <p:spPr>
          <a:xfrm flipH="1">
            <a:off x="2419425" y="2594825"/>
            <a:ext cx="1732200" cy="1280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33"/>
          <p:cNvCxnSpPr>
            <a:endCxn id="447" idx="0"/>
          </p:cNvCxnSpPr>
          <p:nvPr/>
        </p:nvCxnSpPr>
        <p:spPr>
          <a:xfrm flipH="1">
            <a:off x="2419425" y="2607725"/>
            <a:ext cx="2584500" cy="126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33"/>
          <p:cNvCxnSpPr>
            <a:endCxn id="447" idx="0"/>
          </p:cNvCxnSpPr>
          <p:nvPr/>
        </p:nvCxnSpPr>
        <p:spPr>
          <a:xfrm flipH="1">
            <a:off x="2419425" y="2589425"/>
            <a:ext cx="3582300" cy="1285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33"/>
          <p:cNvCxnSpPr>
            <a:endCxn id="447" idx="0"/>
          </p:cNvCxnSpPr>
          <p:nvPr/>
        </p:nvCxnSpPr>
        <p:spPr>
          <a:xfrm flipH="1">
            <a:off x="2419425" y="2607725"/>
            <a:ext cx="4615800" cy="1267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33"/>
          <p:cNvCxnSpPr>
            <a:endCxn id="447" idx="0"/>
          </p:cNvCxnSpPr>
          <p:nvPr/>
        </p:nvCxnSpPr>
        <p:spPr>
          <a:xfrm flipH="1">
            <a:off x="2419425" y="2583125"/>
            <a:ext cx="5559300" cy="1291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33"/>
          <p:cNvSpPr txBox="1"/>
          <p:nvPr/>
        </p:nvSpPr>
        <p:spPr>
          <a:xfrm>
            <a:off x="862900" y="3046625"/>
            <a:ext cx="1184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30000 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examples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9" name="Google Shape;459;p33"/>
          <p:cNvCxnSpPr>
            <a:endCxn id="448" idx="0"/>
          </p:cNvCxnSpPr>
          <p:nvPr/>
        </p:nvCxnSpPr>
        <p:spPr>
          <a:xfrm>
            <a:off x="1545350" y="2606225"/>
            <a:ext cx="4797600" cy="126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3"/>
          <p:cNvCxnSpPr>
            <a:endCxn id="448" idx="0"/>
          </p:cNvCxnSpPr>
          <p:nvPr/>
        </p:nvCxnSpPr>
        <p:spPr>
          <a:xfrm>
            <a:off x="2410550" y="2588825"/>
            <a:ext cx="3932400" cy="128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3"/>
          <p:cNvCxnSpPr>
            <a:endCxn id="448" idx="0"/>
          </p:cNvCxnSpPr>
          <p:nvPr/>
        </p:nvCxnSpPr>
        <p:spPr>
          <a:xfrm>
            <a:off x="3298550" y="2571725"/>
            <a:ext cx="3044400" cy="130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3"/>
          <p:cNvCxnSpPr>
            <a:endCxn id="448" idx="0"/>
          </p:cNvCxnSpPr>
          <p:nvPr/>
        </p:nvCxnSpPr>
        <p:spPr>
          <a:xfrm>
            <a:off x="4151750" y="2595125"/>
            <a:ext cx="2191200" cy="127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3"/>
          <p:cNvCxnSpPr>
            <a:endCxn id="448" idx="0"/>
          </p:cNvCxnSpPr>
          <p:nvPr/>
        </p:nvCxnSpPr>
        <p:spPr>
          <a:xfrm>
            <a:off x="5004050" y="2595125"/>
            <a:ext cx="1338900" cy="127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3"/>
          <p:cNvCxnSpPr>
            <a:endCxn id="448" idx="0"/>
          </p:cNvCxnSpPr>
          <p:nvPr/>
        </p:nvCxnSpPr>
        <p:spPr>
          <a:xfrm>
            <a:off x="6008450" y="2594825"/>
            <a:ext cx="334500" cy="128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3"/>
          <p:cNvCxnSpPr>
            <a:endCxn id="448" idx="0"/>
          </p:cNvCxnSpPr>
          <p:nvPr/>
        </p:nvCxnSpPr>
        <p:spPr>
          <a:xfrm flipH="1">
            <a:off x="6342950" y="2594825"/>
            <a:ext cx="692400" cy="128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3"/>
          <p:cNvCxnSpPr>
            <a:endCxn id="448" idx="0"/>
          </p:cNvCxnSpPr>
          <p:nvPr/>
        </p:nvCxnSpPr>
        <p:spPr>
          <a:xfrm flipH="1">
            <a:off x="6342950" y="2571725"/>
            <a:ext cx="1614600" cy="130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33"/>
          <p:cNvSpPr txBox="1"/>
          <p:nvPr/>
        </p:nvSpPr>
        <p:spPr>
          <a:xfrm>
            <a:off x="7184750" y="3100025"/>
            <a:ext cx="1291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130000</a:t>
            </a:r>
            <a:endParaRPr sz="1800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examples</a:t>
            </a:r>
            <a:endParaRPr sz="1800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Classification Method</a:t>
            </a:r>
            <a:endParaRPr sz="4800"/>
          </a:p>
        </p:txBody>
      </p:sp>
      <p:sp>
        <p:nvSpPr>
          <p:cNvPr id="473" name="Google Shape;473;p34"/>
          <p:cNvSpPr txBox="1"/>
          <p:nvPr>
            <p:ph idx="1" type="body"/>
          </p:nvPr>
        </p:nvSpPr>
        <p:spPr>
          <a:xfrm>
            <a:off x="746625" y="985175"/>
            <a:ext cx="78102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Depending on the positions of the sensors on human body, the detected values are slightly different.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/>
              <a:t>i.e: When a person is biking, the sensors in the backpack and pockets catch the amount of LHS and RHS shaking more than the chest.</a:t>
            </a:r>
            <a:endParaRPr sz="2400"/>
          </a:p>
        </p:txBody>
      </p:sp>
      <p:pic>
        <p:nvPicPr>
          <p:cNvPr id="474" name="Google Shape;474;p34"/>
          <p:cNvPicPr preferRelativeResize="0"/>
          <p:nvPr/>
        </p:nvPicPr>
        <p:blipFill rotWithShape="1">
          <a:blip r:embed="rId3">
            <a:alphaModFix/>
          </a:blip>
          <a:srcRect b="9641" l="22063" r="22845" t="14080"/>
          <a:stretch/>
        </p:blipFill>
        <p:spPr>
          <a:xfrm>
            <a:off x="6235525" y="3461750"/>
            <a:ext cx="2094874" cy="1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"/>
          <p:cNvSpPr txBox="1"/>
          <p:nvPr>
            <p:ph idx="1" type="body"/>
          </p:nvPr>
        </p:nvSpPr>
        <p:spPr>
          <a:xfrm>
            <a:off x="1061000" y="879000"/>
            <a:ext cx="7207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Decision tree classifier algorithm is implemented for the prediction model.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Adventages: </a:t>
            </a:r>
            <a:endParaRPr sz="2400"/>
          </a:p>
          <a:p>
            <a:pPr indent="-381000" lvl="1" marL="719999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It can be interpreted as a table of if-then rules, an instance needs conditions that need to be met.</a:t>
            </a:r>
            <a:endParaRPr sz="2400"/>
          </a:p>
          <a:p>
            <a:pPr indent="-381000" lvl="1" marL="719999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No complicated parameters to set up. </a:t>
            </a:r>
            <a:endParaRPr sz="2400"/>
          </a:p>
          <a:p>
            <a:pPr indent="-381000" lvl="1" marL="719999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No need for iteration training.</a:t>
            </a:r>
            <a:endParaRPr sz="2400"/>
          </a:p>
          <a:p>
            <a:pPr indent="-381000" lvl="1" marL="719999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High running speed.</a:t>
            </a:r>
            <a:endParaRPr sz="24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80" name="Google Shape;480;p35"/>
          <p:cNvSpPr txBox="1"/>
          <p:nvPr>
            <p:ph type="title"/>
          </p:nvPr>
        </p:nvSpPr>
        <p:spPr>
          <a:xfrm>
            <a:off x="295725" y="188975"/>
            <a:ext cx="86784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Prediction model</a:t>
            </a:r>
            <a:endParaRPr sz="4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295725" y="188975"/>
            <a:ext cx="86784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Prediction model</a:t>
            </a:r>
            <a:endParaRPr sz="4800"/>
          </a:p>
        </p:txBody>
      </p:sp>
      <p:sp>
        <p:nvSpPr>
          <p:cNvPr id="486" name="Google Shape;486;p36"/>
          <p:cNvSpPr txBox="1"/>
          <p:nvPr>
            <p:ph idx="1" type="body"/>
          </p:nvPr>
        </p:nvSpPr>
        <p:spPr>
          <a:xfrm>
            <a:off x="869650" y="817175"/>
            <a:ext cx="75837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D9D9D9"/>
                </a:solidFill>
              </a:rPr>
              <a:t>Step 1:</a:t>
            </a:r>
            <a:r>
              <a:rPr lang="zh-TW" sz="2400">
                <a:solidFill>
                  <a:srgbClr val="D9D9D9"/>
                </a:solidFill>
              </a:rPr>
              <a:t> </a:t>
            </a:r>
            <a:br>
              <a:rPr lang="zh-TW" sz="2400"/>
            </a:br>
            <a:r>
              <a:rPr lang="zh-TW" sz="2000"/>
              <a:t>Load the dataset of labels and features of all activities.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D9D9D9"/>
                </a:solidFill>
              </a:rPr>
              <a:t>Step 2: </a:t>
            </a:r>
            <a:br>
              <a:rPr b="1" lang="zh-TW" sz="2400">
                <a:solidFill>
                  <a:srgbClr val="D9D9D9"/>
                </a:solidFill>
              </a:rPr>
            </a:br>
            <a:r>
              <a:rPr lang="zh-TW" sz="2000"/>
              <a:t>Shuffle the dataset in order to generate more scientific results.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D9D9D9"/>
                </a:solidFill>
              </a:rPr>
              <a:t>Step 3:</a:t>
            </a:r>
            <a:r>
              <a:rPr lang="zh-TW" sz="2400"/>
              <a:t> </a:t>
            </a:r>
            <a:br>
              <a:rPr lang="zh-TW" sz="2400"/>
            </a:br>
            <a:r>
              <a:rPr lang="zh-TW" sz="2000"/>
              <a:t>Fit the data into DecisionTreeClassifier model.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 sz="2400">
                <a:solidFill>
                  <a:srgbClr val="D9D9D9"/>
                </a:solidFill>
              </a:rPr>
              <a:t>Step 4:</a:t>
            </a:r>
            <a:r>
              <a:rPr lang="zh-TW" sz="2400"/>
              <a:t> </a:t>
            </a:r>
            <a:br>
              <a:rPr lang="zh-TW" sz="2400"/>
            </a:br>
            <a:r>
              <a:rPr lang="zh-TW" sz="2000"/>
              <a:t>Score the result by printing out the accuracy and confusion matrix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/>
          <p:nvPr>
            <p:ph type="title"/>
          </p:nvPr>
        </p:nvSpPr>
        <p:spPr>
          <a:xfrm>
            <a:off x="295725" y="188975"/>
            <a:ext cx="86784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Prediction model</a:t>
            </a:r>
            <a:endParaRPr sz="4800"/>
          </a:p>
        </p:txBody>
      </p:sp>
      <p:pic>
        <p:nvPicPr>
          <p:cNvPr id="492" name="Google Shape;4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750" y="1119800"/>
            <a:ext cx="6266350" cy="33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Result</a:t>
            </a:r>
            <a:endParaRPr sz="4800"/>
          </a:p>
        </p:txBody>
      </p:sp>
      <p:sp>
        <p:nvSpPr>
          <p:cNvPr id="498" name="Google Shape;498;p38"/>
          <p:cNvSpPr txBox="1"/>
          <p:nvPr>
            <p:ph idx="1" type="body"/>
          </p:nvPr>
        </p:nvSpPr>
        <p:spPr>
          <a:xfrm>
            <a:off x="746625" y="985175"/>
            <a:ext cx="78102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Decision Tree</a:t>
            </a:r>
            <a:endParaRPr sz="2400"/>
          </a:p>
        </p:txBody>
      </p:sp>
      <p:pic>
        <p:nvPicPr>
          <p:cNvPr id="499" name="Google Shape;499;p38"/>
          <p:cNvPicPr preferRelativeResize="0"/>
          <p:nvPr/>
        </p:nvPicPr>
        <p:blipFill rotWithShape="1">
          <a:blip r:embed="rId3">
            <a:alphaModFix/>
          </a:blip>
          <a:srcRect b="33424" l="0" r="2114" t="2799"/>
          <a:stretch/>
        </p:blipFill>
        <p:spPr>
          <a:xfrm>
            <a:off x="258150" y="1558950"/>
            <a:ext cx="8657699" cy="35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9"/>
          <p:cNvSpPr txBox="1"/>
          <p:nvPr>
            <p:ph type="title"/>
          </p:nvPr>
        </p:nvSpPr>
        <p:spPr>
          <a:xfrm>
            <a:off x="295725" y="188975"/>
            <a:ext cx="86784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Result</a:t>
            </a:r>
            <a:endParaRPr sz="4800"/>
          </a:p>
        </p:txBody>
      </p:sp>
      <p:sp>
        <p:nvSpPr>
          <p:cNvPr id="505" name="Google Shape;505;p39"/>
          <p:cNvSpPr txBox="1"/>
          <p:nvPr>
            <p:ph idx="1" type="body"/>
          </p:nvPr>
        </p:nvSpPr>
        <p:spPr>
          <a:xfrm>
            <a:off x="1388625" y="9851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400"/>
              <a:t>Accuracy </a:t>
            </a:r>
            <a:endParaRPr sz="2400"/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50" y="1620450"/>
            <a:ext cx="5213349" cy="34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9"/>
          <p:cNvPicPr preferRelativeResize="0"/>
          <p:nvPr/>
        </p:nvPicPr>
        <p:blipFill rotWithShape="1">
          <a:blip r:embed="rId4">
            <a:alphaModFix/>
          </a:blip>
          <a:srcRect b="86919" l="0" r="64838" t="3476"/>
          <a:stretch/>
        </p:blipFill>
        <p:spPr>
          <a:xfrm>
            <a:off x="3240075" y="1209299"/>
            <a:ext cx="2016175" cy="2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Problems</a:t>
            </a:r>
            <a:endParaRPr sz="4800"/>
          </a:p>
        </p:txBody>
      </p:sp>
      <p:sp>
        <p:nvSpPr>
          <p:cNvPr id="513" name="Google Shape;513;p40"/>
          <p:cNvSpPr txBox="1"/>
          <p:nvPr>
            <p:ph idx="1" type="body"/>
          </p:nvPr>
        </p:nvSpPr>
        <p:spPr>
          <a:xfrm>
            <a:off x="1388625" y="9851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âproblemâçå¾çæç´¢ç»æ" id="514" name="Google Shape;5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63" y="1021600"/>
            <a:ext cx="6934626" cy="39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Problems</a:t>
            </a:r>
            <a:endParaRPr sz="4800"/>
          </a:p>
        </p:txBody>
      </p:sp>
      <p:sp>
        <p:nvSpPr>
          <p:cNvPr id="520" name="Google Shape;520;p41"/>
          <p:cNvSpPr txBox="1"/>
          <p:nvPr>
            <p:ph idx="1" type="body"/>
          </p:nvPr>
        </p:nvSpPr>
        <p:spPr>
          <a:xfrm>
            <a:off x="1388625" y="8327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How to deal with missing data?</a:t>
            </a:r>
            <a:br>
              <a:rPr lang="zh-TW" sz="2400"/>
            </a:br>
            <a:r>
              <a:rPr lang="zh-TW" sz="2400"/>
              <a:t>There are a lot of “NaN” in our data.</a:t>
            </a:r>
            <a:br>
              <a:rPr lang="zh-TW" sz="2400"/>
            </a:br>
            <a:r>
              <a:rPr lang="zh-TW" sz="2400"/>
              <a:t>i.e: at the begining of the experiment when people doesn’t do anythong.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21" name="Google Shape;521;p41"/>
          <p:cNvPicPr preferRelativeResize="0"/>
          <p:nvPr/>
        </p:nvPicPr>
        <p:blipFill rotWithShape="1">
          <a:blip r:embed="rId3">
            <a:alphaModFix/>
          </a:blip>
          <a:srcRect b="53643" l="0" r="0" t="0"/>
          <a:stretch/>
        </p:blipFill>
        <p:spPr>
          <a:xfrm>
            <a:off x="615525" y="2759200"/>
            <a:ext cx="7913098" cy="238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Project Topic</a:t>
            </a:r>
            <a:endParaRPr sz="4800"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88625" y="11375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Classify t</a:t>
            </a:r>
            <a:r>
              <a:rPr lang="zh-TW" sz="3000"/>
              <a:t>he</a:t>
            </a:r>
            <a:r>
              <a:rPr lang="zh-TW" sz="3000"/>
              <a:t> activities of a person by amplitude of vibrations which are recorded by sensors.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Problems</a:t>
            </a:r>
            <a:endParaRPr sz="4800"/>
          </a:p>
        </p:txBody>
      </p:sp>
      <p:sp>
        <p:nvSpPr>
          <p:cNvPr id="527" name="Google Shape;527;p42"/>
          <p:cNvSpPr txBox="1"/>
          <p:nvPr>
            <p:ph idx="1" type="body"/>
          </p:nvPr>
        </p:nvSpPr>
        <p:spPr>
          <a:xfrm>
            <a:off x="523475" y="985175"/>
            <a:ext cx="38616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Small DB instance works super duper slow; 4-5 hrs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Large DB instance is pricy $0.29/hr, $6.96/day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TW" sz="2400"/>
              <a:t>Ran out of AWS credits</a:t>
            </a:r>
            <a:endParaRPr sz="2400"/>
          </a:p>
        </p:txBody>
      </p:sp>
      <p:pic>
        <p:nvPicPr>
          <p:cNvPr id="528" name="Google Shape;5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348" y="888850"/>
            <a:ext cx="3534001" cy="4095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2"/>
          <p:cNvSpPr/>
          <p:nvPr/>
        </p:nvSpPr>
        <p:spPr>
          <a:xfrm>
            <a:off x="4731750" y="1696400"/>
            <a:ext cx="3475200" cy="21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4702350" y="3851675"/>
            <a:ext cx="3475200" cy="21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Q &amp; A</a:t>
            </a:r>
            <a:endParaRPr sz="4800"/>
          </a:p>
        </p:txBody>
      </p:sp>
      <p:pic>
        <p:nvPicPr>
          <p:cNvPr id="536" name="Google Shape;5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725" y="1229725"/>
            <a:ext cx="4762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Reference</a:t>
            </a:r>
            <a:endParaRPr sz="4800"/>
          </a:p>
        </p:txBody>
      </p:sp>
      <p:sp>
        <p:nvSpPr>
          <p:cNvPr id="542" name="Google Shape;542;p44"/>
          <p:cNvSpPr txBox="1"/>
          <p:nvPr>
            <p:ph idx="1" type="body"/>
          </p:nvPr>
        </p:nvSpPr>
        <p:spPr>
          <a:xfrm>
            <a:off x="366250" y="985175"/>
            <a:ext cx="84240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Project Topic</a:t>
            </a:r>
            <a:b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http://www.shl-dataset.org/download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Time Series Analysis</a:t>
            </a:r>
            <a:b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https://github.com/Sirius79/HAR-Time-Series-Analysis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H. Gjoreski, M. Ciliberto, L. Wang, F. J. O. Morales, S. Mekki, S. Valentin, D. Roggen. “The University of Sussex-Huawei Locomotion and Transportation Dataset for Multimodal Analytics with Mobile Devices.” IEEE Access 6 (2018): 42592-42604.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TW" sz="1800">
                <a:latin typeface="Times New Roman"/>
                <a:ea typeface="Times New Roman"/>
                <a:cs typeface="Times New Roman"/>
                <a:sym typeface="Times New Roman"/>
              </a:rPr>
              <a:t>L. Wang, H. Gjoreski, M. Ciliberto, S. Mekki, S. Valentin, and D. Roggen, “Enabling reproducible research in sensor-based transportation mode recognition with the Sussex-Huawei dataset,” IEEE Access 7 (2019): 10870-10891.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Project Topic</a:t>
            </a:r>
            <a:endParaRPr sz="4800"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319475" y="11219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A person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wears 4 devices</a:t>
            </a:r>
            <a:endParaRPr sz="30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Torso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Backpack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Hand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Pocket</a:t>
            </a:r>
            <a:endParaRPr sz="24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records a day.</a:t>
            </a:r>
            <a:endParaRPr sz="3000"/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458" y="1121975"/>
            <a:ext cx="4990393" cy="37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Project Topic</a:t>
            </a:r>
            <a:endParaRPr sz="4800"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1083750" y="9851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8 labels for classification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304" name="Google Shape;304;p17"/>
          <p:cNvPicPr preferRelativeResize="0"/>
          <p:nvPr/>
        </p:nvPicPr>
        <p:blipFill rotWithShape="1">
          <a:blip r:embed="rId3">
            <a:alphaModFix/>
          </a:blip>
          <a:srcRect b="0" l="0" r="0" t="17681"/>
          <a:stretch/>
        </p:blipFill>
        <p:spPr>
          <a:xfrm>
            <a:off x="1648650" y="1617450"/>
            <a:ext cx="6264575" cy="3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88625" y="365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Project Topic</a:t>
            </a:r>
            <a:endParaRPr sz="4800"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007550" y="9089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X, Y, Z positions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Horizontal direction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X and 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Vertical direction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Z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750" y="1089600"/>
            <a:ext cx="4195375" cy="29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Dataset Analysis</a:t>
            </a:r>
            <a:endParaRPr sz="4800"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900400" y="985175"/>
            <a:ext cx="75300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Data description</a:t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8" name="Google Shape;318;p19"/>
          <p:cNvPicPr preferRelativeResize="0"/>
          <p:nvPr/>
        </p:nvPicPr>
        <p:blipFill rotWithShape="1">
          <a:blip r:embed="rId3">
            <a:alphaModFix/>
          </a:blip>
          <a:srcRect b="0" l="5601" r="6455" t="0"/>
          <a:stretch/>
        </p:blipFill>
        <p:spPr>
          <a:xfrm>
            <a:off x="7089625" y="2207600"/>
            <a:ext cx="1485850" cy="1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995" y="2207600"/>
            <a:ext cx="1594930" cy="1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925" y="2207600"/>
            <a:ext cx="1485845" cy="1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6">
            <a:alphaModFix/>
          </a:blip>
          <a:srcRect b="6129" l="5866" r="6436" t="0"/>
          <a:stretch/>
        </p:blipFill>
        <p:spPr>
          <a:xfrm>
            <a:off x="5603775" y="2207600"/>
            <a:ext cx="1485850" cy="15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025" y="2207600"/>
            <a:ext cx="1364200" cy="151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88625" y="188975"/>
            <a:ext cx="63669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Dataset Analysis</a:t>
            </a:r>
            <a:endParaRPr sz="4800"/>
          </a:p>
        </p:txBody>
      </p:sp>
      <p:sp>
        <p:nvSpPr>
          <p:cNvPr id="328" name="Google Shape;328;p20"/>
          <p:cNvSpPr txBox="1"/>
          <p:nvPr>
            <p:ph idx="1" type="body"/>
          </p:nvPr>
        </p:nvSpPr>
        <p:spPr>
          <a:xfrm>
            <a:off x="824200" y="985175"/>
            <a:ext cx="75300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/>
              <a:t>Data description</a:t>
            </a:r>
            <a:endParaRPr sz="30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Label.txt</a:t>
            </a:r>
            <a:br>
              <a:rPr lang="zh-TW" sz="2400"/>
            </a:br>
            <a:br>
              <a:rPr lang="zh-TW" sz="2400"/>
            </a:b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 sz="2400"/>
              <a:t>Motion.txt(Torso, Backpack, Hand, Pocket)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329" name="Google Shape;329;p20"/>
          <p:cNvGraphicFramePr/>
          <p:nvPr/>
        </p:nvGraphicFramePr>
        <p:xfrm>
          <a:off x="952500" y="202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{D9FA1996-C0FD-4AD1-8AC6-812FC6CF4AFE}</a:tableStyleId>
              </a:tblPr>
              <a:tblGrid>
                <a:gridCol w="743275"/>
                <a:gridCol w="678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u="sng"/>
                        <a:t>Time</a:t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Coarse label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[ms]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{1:”Still”, 2:”Walking”, 3:”Run”, 4:”Bike”, 5:”Car”, 6:”Bus”, 7:”Train”, 8:”Subway”}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0" name="Google Shape;330;p20"/>
          <p:cNvGraphicFramePr/>
          <p:nvPr/>
        </p:nvGraphicFramePr>
        <p:xfrm>
          <a:off x="952500" y="333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{D9FA1996-C0FD-4AD1-8AC6-812FC6CF4AFE}</a:tableStyleId>
              </a:tblPr>
              <a:tblGrid>
                <a:gridCol w="629300"/>
                <a:gridCol w="8185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  <a:gridCol w="723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Acceleration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Gyroscope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Magnetometer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u="sng"/>
                        <a:t>Time</a:t>
                      </a:r>
                      <a:endParaRPr b="1" u="sng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Z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Z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X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Z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[ms]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[m/s2]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[m/s2]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[m/s2]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[rad/s]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[rad/s]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[rad/s]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[μT]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[μT]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[μT]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054800" y="188975"/>
            <a:ext cx="7216800" cy="6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Research &amp; Techniques</a:t>
            </a:r>
            <a:endParaRPr sz="4800"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388625" y="985175"/>
            <a:ext cx="6366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Tools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Database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Data Description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Data Processing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Classification method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